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88" r:id="rId4"/>
    <p:sldId id="291" r:id="rId5"/>
    <p:sldId id="292" r:id="rId6"/>
    <p:sldId id="260" r:id="rId7"/>
    <p:sldId id="277" r:id="rId8"/>
    <p:sldId id="279" r:id="rId9"/>
    <p:sldId id="280" r:id="rId10"/>
    <p:sldId id="285" r:id="rId11"/>
    <p:sldId id="286" r:id="rId12"/>
    <p:sldId id="265" r:id="rId13"/>
    <p:sldId id="290" r:id="rId14"/>
    <p:sldId id="284" r:id="rId15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38" autoAdjust="0"/>
    <p:restoredTop sz="94286" autoAdjust="0"/>
  </p:normalViewPr>
  <p:slideViewPr>
    <p:cSldViewPr>
      <p:cViewPr varScale="1">
        <p:scale>
          <a:sx n="107" d="100"/>
          <a:sy n="107" d="100"/>
        </p:scale>
        <p:origin x="16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6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A8F69E2-DA91-4962-8B63-64E976CEBA98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6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9ED24A4F-2614-479A-BFE5-102B4519ED5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270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408B267-4980-4C67-9641-40AD4E4F12C1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70" y="4715355"/>
            <a:ext cx="5438140" cy="4468176"/>
          </a:xfrm>
          <a:prstGeom prst="rect">
            <a:avLst/>
          </a:prstGeom>
        </p:spPr>
        <p:txBody>
          <a:bodyPr vert="horz" lIns="91418" tIns="45710" rIns="91418" bIns="4571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27221ABA-9F45-488F-9D4E-56BA30B57D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22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43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37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9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78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79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53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10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69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34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43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2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18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81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6864" cy="18002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REUNIÃO DO CONSELHO ADMINISTRATIVO</a:t>
            </a:r>
            <a:br>
              <a:rPr lang="pt-BR" b="1" dirty="0"/>
            </a:br>
            <a:r>
              <a:rPr lang="pt-BR" b="1" dirty="0"/>
              <a:t>30/04/2025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744416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ANA PAULA OLIVEIRA</a:t>
            </a:r>
          </a:p>
          <a:p>
            <a:r>
              <a:rPr lang="pt-BR" b="1" dirty="0">
                <a:solidFill>
                  <a:schemeClr val="tx1"/>
                </a:solidFill>
              </a:rPr>
              <a:t>CARLA MAITÊ PATROCÍNIO</a:t>
            </a:r>
          </a:p>
          <a:p>
            <a:r>
              <a:rPr lang="pt-BR" b="1" dirty="0">
                <a:solidFill>
                  <a:schemeClr val="tx1"/>
                </a:solidFill>
              </a:rPr>
              <a:t>ELAINE DE FATIMA SILVA</a:t>
            </a:r>
          </a:p>
          <a:p>
            <a:r>
              <a:rPr lang="pt-BR" b="1" dirty="0">
                <a:solidFill>
                  <a:schemeClr val="tx1"/>
                </a:solidFill>
              </a:rPr>
              <a:t>JÚNIA PAULA SOALHEIRO MENEZES</a:t>
            </a:r>
          </a:p>
          <a:p>
            <a:r>
              <a:rPr lang="pt-BR" b="1" dirty="0">
                <a:solidFill>
                  <a:schemeClr val="tx1"/>
                </a:solidFill>
              </a:rPr>
              <a:t>MÁRCIA HELENA PIRES REIS</a:t>
            </a:r>
          </a:p>
          <a:p>
            <a:r>
              <a:rPr lang="pt-BR" b="1" dirty="0">
                <a:solidFill>
                  <a:schemeClr val="tx1"/>
                </a:solidFill>
              </a:rPr>
              <a:t>MARIANA DA SILVA ROSA</a:t>
            </a:r>
          </a:p>
          <a:p>
            <a:r>
              <a:rPr lang="pt-BR" b="1" dirty="0">
                <a:solidFill>
                  <a:schemeClr val="tx1"/>
                </a:solidFill>
              </a:rPr>
              <a:t>REJANE F. GUIMARÃES MARTINS</a:t>
            </a:r>
          </a:p>
          <a:p>
            <a:r>
              <a:rPr lang="pt-BR" b="1" dirty="0">
                <a:solidFill>
                  <a:schemeClr val="tx1"/>
                </a:solidFill>
              </a:rPr>
              <a:t>ROBSON BARBOSA</a:t>
            </a:r>
          </a:p>
          <a:p>
            <a:r>
              <a:rPr lang="pt-BR" b="1" dirty="0">
                <a:solidFill>
                  <a:schemeClr val="tx1"/>
                </a:solidFill>
              </a:rPr>
              <a:t>WANESSA </a:t>
            </a:r>
            <a:r>
              <a:rPr lang="pt-BR" b="1">
                <a:solidFill>
                  <a:schemeClr val="tx1"/>
                </a:solidFill>
              </a:rPr>
              <a:t>MARINA PIMENTA</a:t>
            </a:r>
            <a:endParaRPr lang="pt-BR" b="1" dirty="0">
              <a:solidFill>
                <a:schemeClr val="tx1"/>
              </a:solidFill>
            </a:endParaRPr>
          </a:p>
          <a:p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16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/>
              <a:t>DESPESAS ADMINISTRATIVAS DE MARÇO/2025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03773"/>
            <a:ext cx="8712968" cy="547260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/>
              <a:t>MAURÍCIO DO S. PEREIRA – R$ 701,48</a:t>
            </a:r>
          </a:p>
          <a:p>
            <a:pPr marL="0" indent="0">
              <a:buNone/>
            </a:pPr>
            <a:r>
              <a:rPr lang="pt-BR" dirty="0"/>
              <a:t>ALIANÇA ASSESSORIA ATUÁRIA – R$ 1.753,68</a:t>
            </a:r>
          </a:p>
          <a:p>
            <a:pPr marL="0" indent="0">
              <a:buNone/>
            </a:pPr>
            <a:r>
              <a:rPr lang="pt-BR" dirty="0"/>
              <a:t>FAC LOCAÇÃO SISTEMAS – R$ 4.722,56</a:t>
            </a:r>
          </a:p>
          <a:p>
            <a:pPr marL="0" indent="0">
              <a:buNone/>
            </a:pPr>
            <a:r>
              <a:rPr lang="pt-BR" dirty="0"/>
              <a:t>CEMIG DISTRIBUIÇÃO – R$ 567,86</a:t>
            </a:r>
          </a:p>
          <a:p>
            <a:pPr marL="0" indent="0">
              <a:buNone/>
            </a:pPr>
            <a:r>
              <a:rPr lang="pt-BR" dirty="0"/>
              <a:t>GUANHÃES INTERNET – R$ 150,00</a:t>
            </a:r>
          </a:p>
          <a:p>
            <a:pPr marL="0" indent="0">
              <a:buNone/>
            </a:pPr>
            <a:r>
              <a:rPr lang="pt-BR" dirty="0"/>
              <a:t>SERVIÇO AUTÔNOMO DE ÁGUA – R$ 39,27</a:t>
            </a:r>
          </a:p>
          <a:p>
            <a:pPr marL="0" indent="0">
              <a:buNone/>
            </a:pPr>
            <a:r>
              <a:rPr lang="pt-BR" dirty="0"/>
              <a:t>TELEFÔNICA BRASIL – R$ 74,98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3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638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DESPESAS ADMINISTRATIVAS DE MARÇO/2025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455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EMPRESA TEC.DA INFORMAÇÃO – R$ 150,00</a:t>
            </a:r>
          </a:p>
          <a:p>
            <a:pPr marL="0" indent="0">
              <a:buNone/>
            </a:pPr>
            <a:r>
              <a:rPr lang="pt-BR" dirty="0"/>
              <a:t>VALDEIRES ANTONIA LESSA – R$ 800,00 </a:t>
            </a:r>
          </a:p>
          <a:p>
            <a:pPr marL="0" indent="0">
              <a:buNone/>
            </a:pPr>
            <a:r>
              <a:rPr lang="pt-BR" dirty="0"/>
              <a:t>AMARAL &amp; AVELAR ADVOGADOS – R$ 2.338,23</a:t>
            </a:r>
          </a:p>
          <a:p>
            <a:pPr marL="0" indent="0">
              <a:buNone/>
            </a:pPr>
            <a:r>
              <a:rPr lang="pt-BR" dirty="0"/>
              <a:t>OTÁCIO AMARAL – R$ 5.000,00</a:t>
            </a:r>
          </a:p>
          <a:p>
            <a:pPr marL="0" indent="0">
              <a:buNone/>
            </a:pPr>
            <a:r>
              <a:rPr lang="pt-BR" dirty="0"/>
              <a:t>POLO CONSULTORIA: R$ 4.641,66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199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0F9FA-4D20-4602-89C0-5EE09704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DESPESAS ADMINISTRATIVAS DE MARÇO/2025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9AD726-BCED-423A-AEDA-74C35B4A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80" dirty="0"/>
              <a:t>INSTITUTO NAC SEGURO SOCIAL: R$ 2.804,38 </a:t>
            </a:r>
          </a:p>
          <a:p>
            <a:r>
              <a:rPr lang="pt-BR" sz="2880" dirty="0"/>
              <a:t>LEMA TREINAMENTOS -  R$ 299,00</a:t>
            </a:r>
          </a:p>
          <a:p>
            <a:r>
              <a:rPr lang="pt-BR" sz="2880" dirty="0"/>
              <a:t>PASEP – R$ 11.529,92</a:t>
            </a:r>
          </a:p>
          <a:p>
            <a:r>
              <a:rPr lang="pt-BR" sz="2880" dirty="0"/>
              <a:t>MM SEGURANÇA : R$ 278,00  </a:t>
            </a:r>
          </a:p>
          <a:p>
            <a:r>
              <a:rPr lang="pt-BR" sz="2880" dirty="0"/>
              <a:t>INSTITUTO PREVIDÊNCIA – R$ 1.165,45</a:t>
            </a:r>
          </a:p>
        </p:txBody>
      </p:sp>
    </p:spTree>
    <p:extLst>
      <p:ext uri="{BB962C8B-B14F-4D97-AF65-F5344CB8AC3E}">
        <p14:creationId xmlns:p14="http://schemas.microsoft.com/office/powerpoint/2010/main" val="7545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7DBD5-4B41-4A7B-A61C-8D68FF3A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MARÇO/2025</a:t>
            </a:r>
            <a:b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PRÓ GESTÃO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59369B-6CD8-4794-99A6-781CEC42C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ASSOCIAÇÃO PAULISTA (ANEPREM) INSCRIÇÃO CONGRESSO CAMPOS DO JORDÃO R$ 2.850,00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DIÁRIAS  E RESTITUIÇÕES (FLORIANÓPOLIS) R$ 8.039,45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92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MARÇO/2025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1-DESPESAS ADMINISTRATIVAS GERAL </a:t>
            </a: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 R$ 37.438,95</a:t>
            </a:r>
          </a:p>
          <a:p>
            <a:pPr marL="0" indent="0" algn="ctr">
              <a:buNone/>
            </a:pPr>
            <a:endParaRPr lang="pt-BR" sz="3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2-DESPESAS PAGAS TX. ADM. PRO-GESTÃO E CAPAC ITAÇÃO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R$ 10.889,45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3-Total Geral da Despesa Administrativa = 1+2 = R$ 48.328,40</a:t>
            </a:r>
            <a:endParaRPr lang="pt-BR" sz="4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08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MARÇO/2025.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47500" lnSpcReduction="20000"/>
          </a:bodyPr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R$ 102.069,83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Despesas Administrativas R$ 37.438,95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DA 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accent1"/>
                </a:solidFill>
                <a:latin typeface="Lucida Sans Unicode" pitchFamily="34" charset="0"/>
                <a:cs typeface="Lucida Sans Unicode" pitchFamily="34" charset="0"/>
              </a:rPr>
              <a:t>R$ 64.630,88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PRO –GESTÃO /CAPACITAÇÃO</a:t>
            </a: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 P/ </a:t>
            </a: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CAPACITAÇÃO  MENSAL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R$ 20.413,97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 Com Capacitação no mês  </a:t>
            </a: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R$ 10.889,45</a:t>
            </a:r>
            <a:endParaRPr lang="pt-BR" dirty="0"/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 DA TX ADMINISTRAÇÃO P/ CAPACITAÇÃO NO ANO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00206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 9.524,52</a:t>
            </a:r>
            <a:endParaRPr lang="pt-B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59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893E5A3-A288-40E8-8945-E923A2BCEFD5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1930559"/>
          <a:ext cx="4889500" cy="3865245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39589137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666260661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386803211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344132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581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14.989,21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14,69%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2085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22.224,42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21,77%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97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37.438,95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36,68%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8509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779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12397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5817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1889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0588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3797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4028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3125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51153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74.652,58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6,09%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1587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2702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38759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309466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31883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2194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30258EE8-933C-47EB-BC8D-B6231BCAD12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534280161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1799640562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4038888357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3195635329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8170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228284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401879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82126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74.652,58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988647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1.150.185,41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26573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6,09%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76749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93,91%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0078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680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D974F-8F5E-4E65-9C52-450DF853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CONTROLE TX ADMINISTRAÇÃO </a:t>
            </a:r>
            <a:br>
              <a:rPr lang="pt-BR" b="1" dirty="0"/>
            </a:br>
            <a:r>
              <a:rPr lang="pt-BR" b="1" dirty="0"/>
              <a:t>PRÓ-GESTÃO E CAPACITAÇÃO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9F75DB-AE13-46A4-BAB8-E0E6C0747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pt-BR" sz="3200" b="0" i="0" u="none" strike="noStrike" dirty="0"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1B39F09-3248-433E-9E33-572F817CE9E1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2011521"/>
          <a:ext cx="4889500" cy="370332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365405468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09272041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95321601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6767039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8038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6.944,36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34,02%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5401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16.298,54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79,84%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0804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10.889,45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53,34%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2477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107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670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7812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1051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5546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0243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5432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037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71988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34.132,35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13,93%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18855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2653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00317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520280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017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154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20614-A961-4951-9590-32723BC8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r>
              <a:rPr lang="pt-BR" sz="2800" b="1" dirty="0"/>
              <a:t>CONTROLE TX ADMINISTRAÇÃO </a:t>
            </a:r>
            <a:br>
              <a:rPr lang="pt-BR" sz="2800" b="1" dirty="0"/>
            </a:br>
            <a:r>
              <a:rPr lang="pt-BR" sz="2800" b="1" dirty="0"/>
              <a:t>PRÓ-GESTÃO E CAPACITAÇÃO</a:t>
            </a:r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br>
              <a:rPr lang="pt-BR" dirty="0">
                <a:latin typeface="Arial"/>
              </a:rPr>
            </a:br>
            <a:endParaRPr lang="pt-BR" b="1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80F7E10-22DC-4ED5-A84B-8D07EF3E8BD3}"/>
              </a:ext>
            </a:extLst>
          </p:cNvPr>
          <p:cNvGraphicFramePr>
            <a:graphicFrameLocks noGrp="1"/>
          </p:cNvGraphicFramePr>
          <p:nvPr/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899147633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1455708570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1310858286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2117752842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3453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115974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56941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65414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34.132,35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256301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210.835,25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42146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13,93%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132680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86,07%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02210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7161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638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lvl="0"/>
            <a:br>
              <a:rPr lang="pt-BR" sz="3800" b="1" i="1" dirty="0">
                <a:latin typeface="Arial Black" pitchFamily="34" charset="0"/>
              </a:rPr>
            </a:br>
            <a:r>
              <a:rPr lang="pt-BR" sz="3800" b="1" i="1" dirty="0">
                <a:latin typeface="Arial Black" pitchFamily="34" charset="0"/>
              </a:rPr>
              <a:t>RENTABILIDADE DOS FUNDOS NO MÊS DE MARÇO/2025</a:t>
            </a:r>
            <a:endParaRPr lang="pt-BR" sz="3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4137323"/>
          </a:xfrm>
        </p:spPr>
        <p:txBody>
          <a:bodyPr>
            <a:normAutofit/>
          </a:bodyPr>
          <a:lstStyle/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3600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RENDA FIXA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 R$ 374.417,49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DE RENDA VARIÁVEL R$ 316.532,07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DISPONIBILIDADE FINANCEIRA: R$ 2.924,04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4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COMPREV – R$ 2.924,04</a:t>
            </a:r>
          </a:p>
        </p:txBody>
      </p:sp>
    </p:spTree>
    <p:extLst>
      <p:ext uri="{BB962C8B-B14F-4D97-AF65-F5344CB8AC3E}">
        <p14:creationId xmlns:p14="http://schemas.microsoft.com/office/powerpoint/2010/main" val="1093679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 (1+2):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latin typeface="Lucida Sans Unicode" pitchFamily="34" charset="0"/>
                <a:cs typeface="Lucida Sans Unicode" pitchFamily="34" charset="0"/>
              </a:rPr>
              <a:t>R$ 14.815,72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DO GUANHÃES PREV 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sz="3600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</a:t>
            </a:r>
            <a:r>
              <a:rPr lang="pt-BR" sz="3600" b="1" i="1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$ 49.419.645,15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838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u="sng" dirty="0"/>
              <a:t>CRONOGRAMA DE REUNIÕES DO CONSELHO ADMINISTRATIVO DO GUANHÃES PREV  EM 2025</a:t>
            </a:r>
            <a:endParaRPr lang="pt-BR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2288" y="2039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D375B5D-8E3A-41AD-B0B4-04D50C278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251684"/>
              </p:ext>
            </p:extLst>
          </p:nvPr>
        </p:nvGraphicFramePr>
        <p:xfrm>
          <a:off x="1792287" y="2147792"/>
          <a:ext cx="5559425" cy="3430778"/>
        </p:xfrm>
        <a:graphic>
          <a:graphicData uri="http://schemas.openxmlformats.org/drawingml/2006/table">
            <a:tbl>
              <a:tblPr firstRow="1" firstCol="1" bandRow="1"/>
              <a:tblGrid>
                <a:gridCol w="2077085">
                  <a:extLst>
                    <a:ext uri="{9D8B030D-6E8A-4147-A177-3AD203B41FA5}">
                      <a16:colId xmlns:a16="http://schemas.microsoft.com/office/drawing/2014/main" val="952329363"/>
                    </a:ext>
                  </a:extLst>
                </a:gridCol>
                <a:gridCol w="1799590">
                  <a:extLst>
                    <a:ext uri="{9D8B030D-6E8A-4147-A177-3AD203B41FA5}">
                      <a16:colId xmlns:a16="http://schemas.microsoft.com/office/drawing/2014/main" val="3086263666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694384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MÊS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HORÁRIO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04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639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FEVEREIRO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703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MARÇO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26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04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958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479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521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829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06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OUTUBRO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456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3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DEZEMBRO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86111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EA674FB5-10AD-4208-A823-6225EAB5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2147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760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10109</TotalTime>
  <Words>923</Words>
  <Application>Microsoft Office PowerPoint</Application>
  <PresentationFormat>Apresentação na tela (4:3)</PresentationFormat>
  <Paragraphs>305</Paragraphs>
  <Slides>14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Lucida Sans Unicode</vt:lpstr>
      <vt:lpstr>Times New Roman</vt:lpstr>
      <vt:lpstr>Tema do Office</vt:lpstr>
      <vt:lpstr>REUNIÃO DO CONSELHO ADMINISTRATIVO 30/04/2025</vt:lpstr>
      <vt:lpstr>DESPESAS ADMINISTRATIVAS DE MARÇO/2025</vt:lpstr>
      <vt:lpstr>DESPESAS ADMINISTRATIVAS DE MARÇO/2025</vt:lpstr>
      <vt:lpstr>DESPESAS ADMINISTRATIVAS DE MARÇO/2025</vt:lpstr>
      <vt:lpstr>DESPESAS ADMINISTRATIVAS DE MARÇO/2025 PRÓ GESTÃO</vt:lpstr>
      <vt:lpstr>DESPESAS DE MARÇO/2025</vt:lpstr>
      <vt:lpstr>DESPESAS DE MARÇO/2025.</vt:lpstr>
      <vt:lpstr>CONTROLE TAXA ADMINISTRAÇÃO DESPESAS ADMINISTRATIVAS GERAIS</vt:lpstr>
      <vt:lpstr>CONTROLE TAXA ADMINISTRAÇÃO DESPESAS ADMINISTRATIVAS GERAIS</vt:lpstr>
      <vt:lpstr>CONTROLE TX ADMINISTRAÇÃO  PRÓ-GESTÃO E CAPACITAÇÃO</vt:lpstr>
      <vt:lpstr>    CONTROLE TX ADMINISTRAÇÃO  PRÓ-GESTÃO E CAPACITAÇÃO    </vt:lpstr>
      <vt:lpstr> RENTABILIDADE DOS FUNDOS NO MÊS DE MARÇO/2025</vt:lpstr>
      <vt:lpstr>RENTABILIDADE TOTAL (1+2):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USUARIO</cp:lastModifiedBy>
  <cp:revision>882</cp:revision>
  <cp:lastPrinted>2023-10-26T14:37:07Z</cp:lastPrinted>
  <dcterms:created xsi:type="dcterms:W3CDTF">2015-06-23T16:59:55Z</dcterms:created>
  <dcterms:modified xsi:type="dcterms:W3CDTF">2025-04-28T18:02:29Z</dcterms:modified>
</cp:coreProperties>
</file>